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6" r:id="rId4"/>
    <p:sldId id="283" r:id="rId5"/>
    <p:sldId id="267" r:id="rId6"/>
    <p:sldId id="268" r:id="rId7"/>
    <p:sldId id="269" r:id="rId8"/>
    <p:sldId id="281" r:id="rId9"/>
    <p:sldId id="270" r:id="rId10"/>
    <p:sldId id="271" r:id="rId11"/>
    <p:sldId id="273" r:id="rId12"/>
    <p:sldId id="274" r:id="rId13"/>
    <p:sldId id="275" r:id="rId14"/>
    <p:sldId id="277" r:id="rId15"/>
    <p:sldId id="278" r:id="rId16"/>
    <p:sldId id="279" r:id="rId17"/>
    <p:sldId id="282" r:id="rId18"/>
  </p:sldIdLst>
  <p:sldSz cx="9144000" cy="5143500" type="screen16x9"/>
  <p:notesSz cx="6797675" cy="992822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37F"/>
    <a:srgbClr val="153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7" autoAdjust="0"/>
  </p:normalViewPr>
  <p:slideViewPr>
    <p:cSldViewPr snapToGrid="0">
      <p:cViewPr varScale="1">
        <p:scale>
          <a:sx n="106" d="100"/>
          <a:sy n="106" d="100"/>
        </p:scale>
        <p:origin x="876" y="90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27D8-92DE-49C6-A3B1-7F2A622EBDA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11D43-E875-470B-8E36-2786AF9D1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200"/>
              </a:lnSpc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81EC7-F2F8-423F-9DA1-F1FBC7BDF19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55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9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1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6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5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470D89-7604-4649-AC97-62AC8911B933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470D89-7604-4649-AC97-62AC8911B933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8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7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3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3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oogle Shape;96;p4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4356" y="0"/>
            <a:ext cx="2658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8;p45"/>
          <p:cNvSpPr txBox="1">
            <a:spLocks/>
          </p:cNvSpPr>
          <p:nvPr userDrawn="1"/>
        </p:nvSpPr>
        <p:spPr>
          <a:xfrm>
            <a:off x="-15737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ru-RU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Google Shape;100;p45"/>
          <p:cNvSpPr/>
          <p:nvPr userDrawn="1"/>
        </p:nvSpPr>
        <p:spPr>
          <a:xfrm>
            <a:off x="251520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494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4518" y="3018745"/>
            <a:ext cx="3902528" cy="403622"/>
          </a:xfrm>
        </p:spPr>
        <p:txBody>
          <a:bodyPr anchor="b">
            <a:normAutofit/>
          </a:bodyPr>
          <a:lstStyle>
            <a:lvl1pPr algn="l"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4518" y="3477136"/>
            <a:ext cx="3902528" cy="268230"/>
          </a:xfrm>
        </p:spPr>
        <p:txBody>
          <a:bodyPr>
            <a:no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4518" y="3970394"/>
            <a:ext cx="3902528" cy="2362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24518" y="4215833"/>
            <a:ext cx="3902528" cy="21584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35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4410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 userDrawn="1"/>
        </p:nvCxnSpPr>
        <p:spPr>
          <a:xfrm>
            <a:off x="442353" y="3164501"/>
            <a:ext cx="3040436" cy="0"/>
          </a:xfrm>
          <a:prstGeom prst="line">
            <a:avLst/>
          </a:prstGeom>
          <a:ln w="19050">
            <a:solidFill>
              <a:srgbClr val="FFC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5" y="3410349"/>
            <a:ext cx="962144" cy="95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19" y="3348541"/>
            <a:ext cx="1768772" cy="1028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7778" r="61324" b="66250"/>
          <a:stretch/>
        </p:blipFill>
        <p:spPr>
          <a:xfrm>
            <a:off x="298744" y="411510"/>
            <a:ext cx="3207544" cy="8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4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1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2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6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96;p4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4356" y="0"/>
            <a:ext cx="2658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0;p45"/>
          <p:cNvSpPr/>
          <p:nvPr userDrawn="1"/>
        </p:nvSpPr>
        <p:spPr>
          <a:xfrm>
            <a:off x="251520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733" y="497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3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6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sp.gov.ru/gisplk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" y="483518"/>
            <a:ext cx="2228669" cy="789470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>
          <a:xfrm>
            <a:off x="338973" y="2571750"/>
            <a:ext cx="4061012" cy="1647341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Меры поддержки устойчивого развития экономики</a:t>
            </a:r>
            <a:r>
              <a:rPr lang="ru-RU" sz="21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21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ru-RU" sz="2025" b="1" dirty="0"/>
          </a:p>
        </p:txBody>
      </p:sp>
    </p:spTree>
    <p:extLst>
      <p:ext uri="{BB962C8B-B14F-4D97-AF65-F5344CB8AC3E}">
        <p14:creationId xmlns:p14="http://schemas.microsoft.com/office/powerpoint/2010/main" val="29748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0989B4-8A4F-4515-897F-C9546E654371}"/>
              </a:ext>
            </a:extLst>
          </p:cNvPr>
          <p:cNvSpPr txBox="1"/>
          <p:nvPr/>
        </p:nvSpPr>
        <p:spPr>
          <a:xfrm>
            <a:off x="632453" y="642783"/>
            <a:ext cx="81807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перечня субсидируемой техники и оборудования и увеличение </a:t>
            </a: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этого бюджетного финансирования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периода расходования грантов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Ленинградский фермер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18 до 30 месяцев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периода расходования гранта Семейный фермер с 24 до 36 месяцев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Отсрочка на 1 год этапа агрегации (связи) кодов маркировки поштучных товаров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кодами упаковки 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с 50 коп. до 1 коп.  стоимости 1 идентификации товара, вводимой  </a:t>
            </a: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систему маркировки и национальный каталог товаров </a:t>
            </a:r>
          </a:p>
          <a:p>
            <a:pPr marL="361950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750" y="299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72893-08F2-4CB4-8805-1E2D9E1838EB}"/>
              </a:ext>
            </a:extLst>
          </p:cNvPr>
          <p:cNvSpPr txBox="1"/>
          <p:nvPr/>
        </p:nvSpPr>
        <p:spPr>
          <a:xfrm>
            <a:off x="368585" y="168131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КОМПЛЕКС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1823646"/>
            <a:ext cx="288459" cy="2884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181954"/>
            <a:ext cx="288459" cy="2884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371529"/>
            <a:ext cx="288459" cy="2884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2936650"/>
            <a:ext cx="288459" cy="2884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" y="3527958"/>
            <a:ext cx="288459" cy="288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45265" y="48393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1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1F544D-2A6B-4B4C-A1BC-187382B4960A}"/>
              </a:ext>
            </a:extLst>
          </p:cNvPr>
          <p:cNvSpPr txBox="1"/>
          <p:nvPr/>
        </p:nvSpPr>
        <p:spPr>
          <a:xfrm>
            <a:off x="356667" y="586957"/>
            <a:ext cx="77048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доступа к быстрым и дешевым финансовым ресурсам</a:t>
            </a:r>
            <a:r>
              <a:rPr lang="ru-RU" sz="12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объемы микрофинансирования и поручительств за счет федеральной и региональной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докапитализации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РГО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сохранить льготную ставку на микрозаймы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снизить до 20% долю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проектов социальными предприятиями при получении грантов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ввести льготный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сохранение занятости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приравнять правила по залоговому имуществу при выдаче микрозаймов региональным фондом  </a:t>
            </a: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поддержки промышленности правилам по льготным займам промышленным предприятиям на  </a:t>
            </a: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проекты развития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EFFCD0-625B-49EA-9FD9-D0F54F2970EF}"/>
              </a:ext>
            </a:extLst>
          </p:cNvPr>
          <p:cNvSpPr txBox="1"/>
          <p:nvPr/>
        </p:nvSpPr>
        <p:spPr>
          <a:xfrm>
            <a:off x="446115" y="3575233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объектов торговли и рекламы</a:t>
            </a:r>
            <a:r>
              <a:rPr lang="ru-RU" sz="1200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B050"/>
                </a:solidFill>
              </a:rPr>
              <a:t>     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введение моратория на изменения органами местного самоуправления правил в отношении  НТО и рекламных 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конструкций по местам размещения и арендной плате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сокращение до 3 рабочих дней срока согласования проведения ярмарки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072893-08F2-4CB4-8805-1E2D9E1838EB}"/>
              </a:ext>
            </a:extLst>
          </p:cNvPr>
          <p:cNvSpPr txBox="1"/>
          <p:nvPr/>
        </p:nvSpPr>
        <p:spPr>
          <a:xfrm>
            <a:off x="356667" y="167670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МАЛОЕ И СРЕДНЕЕ ПРЕДПРИНИМАТЕЛЬСТВО</a:t>
            </a:r>
          </a:p>
          <a:p>
            <a:endParaRPr lang="ru-RU" dirty="0">
              <a:solidFill>
                <a:srgbClr val="28437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5" y="1056314"/>
            <a:ext cx="277401" cy="277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5" y="1532625"/>
            <a:ext cx="277401" cy="2774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5" y="1995942"/>
            <a:ext cx="277401" cy="277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5" y="2459259"/>
            <a:ext cx="277401" cy="2774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5" y="3011717"/>
            <a:ext cx="277401" cy="2884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5" y="4016632"/>
            <a:ext cx="277401" cy="2884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5" y="4483470"/>
            <a:ext cx="277401" cy="288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5265" y="4839342"/>
            <a:ext cx="346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BFAC08-F458-4111-A7A6-ADC7248BAEFD}"/>
              </a:ext>
            </a:extLst>
          </p:cNvPr>
          <p:cNvSpPr txBox="1"/>
          <p:nvPr/>
        </p:nvSpPr>
        <p:spPr>
          <a:xfrm>
            <a:off x="356667" y="991450"/>
            <a:ext cx="78367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Смягчение условий ведения бизнеса</a:t>
            </a:r>
            <a:r>
              <a:rPr lang="ru-RU" sz="1400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размера госпошлины за совершение юридически значимых действий 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Списание пеней по арендной плате за землю и имущество, плате </a:t>
            </a: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размещению НТО и рекламных конструкций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Введение преференции 15% к цене государственного и муниципального контракта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социальными предприятиями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Отсрочка отмены льготы на технологическое присоединение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энергопринимающих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устройств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Временно отказаться от нормы, которая на 3 года блокирует предоставление помощи малому бизнесу, который ранее нарушил правила получения такой поддержки</a:t>
            </a:r>
          </a:p>
          <a:p>
            <a:pPr marL="361950"/>
            <a:endParaRPr lang="ru-RU" sz="1400" dirty="0"/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072893-08F2-4CB4-8805-1E2D9E1838EB}"/>
              </a:ext>
            </a:extLst>
          </p:cNvPr>
          <p:cNvSpPr txBox="1"/>
          <p:nvPr/>
        </p:nvSpPr>
        <p:spPr>
          <a:xfrm>
            <a:off x="365720" y="167670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МАЛОЕ И СРЕДНЕЕ ПРЕДПРИНИМАТЕЛЬСТВО</a:t>
            </a:r>
          </a:p>
          <a:p>
            <a:endParaRPr lang="ru-RU" dirty="0">
              <a:solidFill>
                <a:srgbClr val="28437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6" y="1399614"/>
            <a:ext cx="277401" cy="277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5" y="1957106"/>
            <a:ext cx="277401" cy="2774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4" y="2596049"/>
            <a:ext cx="277401" cy="2774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3" y="3257425"/>
            <a:ext cx="277401" cy="277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667704-48F4-41E3-8E9A-18EBBF232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7" y="3838076"/>
            <a:ext cx="277401" cy="277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5265" y="48393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7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8">
            <a:extLst>
              <a:ext uri="{FF2B5EF4-FFF2-40B4-BE49-F238E27FC236}">
                <a16:creationId xmlns:a16="http://schemas.microsoft.com/office/drawing/2014/main" xmlns="" id="{4CE49D0F-5572-4875-87B0-1510335CAE8C}"/>
              </a:ext>
            </a:extLst>
          </p:cNvPr>
          <p:cNvSpPr txBox="1">
            <a:spLocks/>
          </p:cNvSpPr>
          <p:nvPr/>
        </p:nvSpPr>
        <p:spPr>
          <a:xfrm>
            <a:off x="404589" y="204539"/>
            <a:ext cx="2718416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2400" b="1" i="0">
                <a:solidFill>
                  <a:srgbClr val="0049A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1920" marR="5080" indent="-109855" algn="ctr">
              <a:spcBef>
                <a:spcPts val="114"/>
              </a:spcBef>
            </a:pPr>
            <a:r>
              <a:rPr lang="ru-RU" sz="1600" dirty="0">
                <a:solidFill>
                  <a:srgbClr val="28437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ПОДДЕРЖКА ЗАНЯТОСТИ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589" y="281903"/>
            <a:ext cx="77749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endParaRPr lang="ru-RU" sz="1000" b="1" dirty="0"/>
          </a:p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Предложено на федеральный уровень</a:t>
            </a:r>
          </a:p>
          <a:p>
            <a:endParaRPr lang="ru-RU" sz="1400" b="1" dirty="0">
              <a:solidFill>
                <a:srgbClr val="28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безработных: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минимальное пособие по безработице до 5000 рублей                    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период выплаты пособия по безработице от 6 до 12 месяцев 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Сохранять пособие по безработице за гражданами при трудоустройстве на временные работы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возможность пройти обучение в рамках нац. Проекта «Демография» </a:t>
            </a:r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3" y="1420464"/>
            <a:ext cx="277401" cy="2774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1" y="1886399"/>
            <a:ext cx="277401" cy="2774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9" y="2369718"/>
            <a:ext cx="277401" cy="2774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8" y="2909302"/>
            <a:ext cx="277401" cy="2774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947065E-B2AB-4BC0-BE2D-9216297D7C31}"/>
              </a:ext>
            </a:extLst>
          </p:cNvPr>
          <p:cNvSpPr/>
          <p:nvPr/>
        </p:nvSpPr>
        <p:spPr>
          <a:xfrm>
            <a:off x="404589" y="3428569"/>
            <a:ext cx="7560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28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занятости:</a:t>
            </a:r>
          </a:p>
          <a:p>
            <a:pPr marL="542925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Сократить период приёма заявок на получение грантов (субсидий) </a:t>
            </a: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30 календарных дней на 10 календарных дней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05E4E6-CCC2-4FA9-87B8-268140622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1" y="4259439"/>
            <a:ext cx="277401" cy="277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5265" y="48393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2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8">
            <a:extLst>
              <a:ext uri="{FF2B5EF4-FFF2-40B4-BE49-F238E27FC236}">
                <a16:creationId xmlns:a16="http://schemas.microsoft.com/office/drawing/2014/main" xmlns="" id="{4CE49D0F-5572-4875-87B0-1510335CAE8C}"/>
              </a:ext>
            </a:extLst>
          </p:cNvPr>
          <p:cNvSpPr txBox="1">
            <a:spLocks/>
          </p:cNvSpPr>
          <p:nvPr/>
        </p:nvSpPr>
        <p:spPr>
          <a:xfrm>
            <a:off x="404589" y="204539"/>
            <a:ext cx="2718416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2400" b="1" i="0">
                <a:solidFill>
                  <a:srgbClr val="0049A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1920" marR="5080" indent="-109855" algn="ctr">
              <a:spcBef>
                <a:spcPts val="114"/>
              </a:spcBef>
            </a:pPr>
            <a:r>
              <a:rPr lang="ru-RU" sz="1600" dirty="0">
                <a:solidFill>
                  <a:srgbClr val="28437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ПОДДЕРЖКА ЗАНЯТОСТИ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EB14D7-F40C-ED4E-BC80-A9166AC8AB8D}"/>
              </a:ext>
            </a:extLst>
          </p:cNvPr>
          <p:cNvSpPr txBox="1"/>
          <p:nvPr/>
        </p:nvSpPr>
        <p:spPr>
          <a:xfrm>
            <a:off x="404589" y="465507"/>
            <a:ext cx="784887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меры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безработных:</a:t>
            </a:r>
            <a:endParaRPr lang="ru-RU" sz="1600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временные общественные работы с оплатой труда в двойном размере минимальной заработной платы</a:t>
            </a:r>
          </a:p>
          <a:p>
            <a:pPr marL="36195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занятости:</a:t>
            </a:r>
            <a:endParaRPr lang="ru-RU" sz="1600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Расширить программу опережающего обучения работников, находящихся под угрозой увольнения или работников предприятий, реализующих инвестиционные проекты/программы модернизации производства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6" y="2054484"/>
            <a:ext cx="277401" cy="2884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6" y="3607249"/>
            <a:ext cx="277401" cy="288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5265" y="48393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0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A2FD1C-BBAA-436A-936E-2ACFCBD1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7692"/>
            <a:ext cx="6155702" cy="27754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28437F"/>
                </a:solidFill>
              </a:rPr>
              <a:t>УСТОЙЧИВОСТЬ СИСТЕМООБРАЗУЮЩИХ ОРГАНИЗАЦИЙ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B82F72-94F3-4522-AB4F-CAAEE4842FA1}"/>
              </a:ext>
            </a:extLst>
          </p:cNvPr>
          <p:cNvSpPr txBox="1"/>
          <p:nvPr/>
        </p:nvSpPr>
        <p:spPr>
          <a:xfrm>
            <a:off x="467544" y="2767816"/>
            <a:ext cx="5588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Курирующие РОИВ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КЭРиИД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координатор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ОИВ – по видам организаций</a:t>
            </a:r>
            <a:r>
              <a:rPr lang="ru-RU" sz="1400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транспорт, АПК,ТЭК, природопользование, строительство, малый бизнес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5F753D-665E-49E9-9943-5B2108AD95D1}"/>
              </a:ext>
            </a:extLst>
          </p:cNvPr>
          <p:cNvSpPr txBox="1"/>
          <p:nvPr/>
        </p:nvSpPr>
        <p:spPr>
          <a:xfrm>
            <a:off x="467544" y="1293712"/>
            <a:ext cx="703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системообразующих организаций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 – 45 организаций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 – 118 организаций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(автоматически включаются в федеральные)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ГЛО от 30 марта 2020 года № 174/1-рг </a:t>
            </a:r>
          </a:p>
          <a:p>
            <a:endParaRPr lang="ru-RU" sz="12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2A2FD1C-BBAA-436A-936E-2ACFCBD12A1C}"/>
              </a:ext>
            </a:extLst>
          </p:cNvPr>
          <p:cNvSpPr txBox="1">
            <a:spLocks/>
          </p:cNvSpPr>
          <p:nvPr/>
        </p:nvSpPr>
        <p:spPr>
          <a:xfrm>
            <a:off x="323528" y="643534"/>
            <a:ext cx="7038850" cy="481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rgbClr val="2D75B6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400" b="1" dirty="0">
                <a:solidFill>
                  <a:srgbClr val="28437F"/>
                </a:solidFill>
              </a:rPr>
              <a:t>Мониторинг системообразующих организаций ведется на федеральном </a:t>
            </a:r>
          </a:p>
          <a:p>
            <a:pPr algn="l"/>
            <a:r>
              <a:rPr lang="ru-RU" sz="1400" b="1" dirty="0">
                <a:solidFill>
                  <a:srgbClr val="28437F"/>
                </a:solidFill>
              </a:rPr>
              <a:t>и на региональном уровнях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6FD6F2-538E-419D-8EE0-A2538C4B854C}"/>
              </a:ext>
            </a:extLst>
          </p:cNvPr>
          <p:cNvSpPr txBox="1"/>
          <p:nvPr/>
        </p:nvSpPr>
        <p:spPr>
          <a:xfrm>
            <a:off x="467544" y="3937367"/>
            <a:ext cx="780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/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Вся оперативная информация о деятельности и текущей проблематике СО ЛО заносится </a:t>
            </a:r>
          </a:p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ГИСП Промышленность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5265" y="48393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2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6FD6F2-538E-419D-8EE0-A2538C4B854C}"/>
              </a:ext>
            </a:extLst>
          </p:cNvPr>
          <p:cNvSpPr txBox="1"/>
          <p:nvPr/>
        </p:nvSpPr>
        <p:spPr>
          <a:xfrm>
            <a:off x="423367" y="1260062"/>
            <a:ext cx="84691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ГИСП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https://gisp.gov.ru/gisplk/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 свою организацию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Обновить данные об организации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Заполнять форму мониторинга. Еженедельно. 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Показатели: 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ограничения и риски поставок сырья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проблемы логистики, экспорта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риск остановки производства, увольнения сотрудников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платежные риски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всем вопросам – связь с отраслевым ОИВ.</a:t>
            </a:r>
          </a:p>
          <a:p>
            <a:endParaRPr lang="ru-RU" sz="1400" dirty="0">
              <a:solidFill>
                <a:srgbClr val="28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случаях: </a:t>
            </a:r>
          </a:p>
          <a:p>
            <a:pPr marL="180975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сбоя связи с отраслевым ОИВ – обращаться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КЭРиИД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сбоя работы ГИСП или проблем с регистрацией– сдавать отчет отраслевому ОИВ еженедельно по форме, доведенной для таких случаев до СО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2A2FD1C-BBAA-436A-936E-2ACFCBD1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10" y="203874"/>
            <a:ext cx="6155702" cy="27754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28437F"/>
                </a:solidFill>
              </a:rPr>
              <a:t>УСТОЙЧИВОСТЬ СИСТЕМООБРАЗУЮЩИХ ОРГАНИЗАЦИЙ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2A2FD1C-BBAA-436A-936E-2ACFCBD12A1C}"/>
              </a:ext>
            </a:extLst>
          </p:cNvPr>
          <p:cNvSpPr txBox="1">
            <a:spLocks/>
          </p:cNvSpPr>
          <p:nvPr/>
        </p:nvSpPr>
        <p:spPr>
          <a:xfrm>
            <a:off x="423367" y="629800"/>
            <a:ext cx="7038850" cy="481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rgbClr val="2D75B6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400" b="1" dirty="0">
                <a:solidFill>
                  <a:srgbClr val="28437F"/>
                </a:solidFill>
              </a:rPr>
              <a:t>Мониторинг системообразующих организаций ведется на федеральном </a:t>
            </a:r>
          </a:p>
          <a:p>
            <a:pPr algn="l"/>
            <a:r>
              <a:rPr lang="ru-RU" sz="1400" b="1" dirty="0">
                <a:solidFill>
                  <a:srgbClr val="28437F"/>
                </a:solidFill>
              </a:rPr>
              <a:t>и на региональном уровнях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265" y="48393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1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79342F-A1E7-4C0F-BE45-18414A1C5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58" y="0"/>
            <a:ext cx="4993341" cy="5143500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xmlns="" id="{33B70369-EF33-4351-B304-8AA52AEBA954}"/>
              </a:ext>
            </a:extLst>
          </p:cNvPr>
          <p:cNvSpPr txBox="1">
            <a:spLocks/>
          </p:cNvSpPr>
          <p:nvPr/>
        </p:nvSpPr>
        <p:spPr>
          <a:xfrm>
            <a:off x="467622" y="475524"/>
            <a:ext cx="3161459" cy="3600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"горячей линии" для предпринимателей Ленинградской области: 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3EE5F33A-0539-4DF4-AE8B-E3239BCF0D00}"/>
              </a:ext>
            </a:extLst>
          </p:cNvPr>
          <p:cNvSpPr txBox="1">
            <a:spLocks/>
          </p:cNvSpPr>
          <p:nvPr/>
        </p:nvSpPr>
        <p:spPr>
          <a:xfrm>
            <a:off x="467621" y="1069851"/>
            <a:ext cx="3227071" cy="2160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(800) 30-20-813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3E160E97-4BD6-451E-9F57-ECDBBB0F2BDA}"/>
              </a:ext>
            </a:extLst>
          </p:cNvPr>
          <p:cNvSpPr txBox="1">
            <a:spLocks/>
          </p:cNvSpPr>
          <p:nvPr/>
        </p:nvSpPr>
        <p:spPr>
          <a:xfrm>
            <a:off x="467621" y="1459448"/>
            <a:ext cx="3161459" cy="6684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050" b="1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5E668A0B-7903-4B3D-890A-67FB22BB0620}"/>
              </a:ext>
            </a:extLst>
          </p:cNvPr>
          <p:cNvSpPr txBox="1">
            <a:spLocks/>
          </p:cNvSpPr>
          <p:nvPr/>
        </p:nvSpPr>
        <p:spPr>
          <a:xfrm>
            <a:off x="461794" y="1671482"/>
            <a:ext cx="3841543" cy="10822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экспорта и импорта: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www.exportcenter.ru</a:t>
            </a:r>
            <a:endParaRPr lang="ru-RU" sz="1400" b="1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Предложить меры поддержки: </a:t>
            </a:r>
            <a:r>
              <a:rPr lang="en-US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cluster@crplo.ru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4" y="3054615"/>
            <a:ext cx="3694692" cy="15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6512B3-FB12-4362-8D5A-C39CAB9AA579}"/>
              </a:ext>
            </a:extLst>
          </p:cNvPr>
          <p:cNvSpPr txBox="1"/>
          <p:nvPr/>
        </p:nvSpPr>
        <p:spPr>
          <a:xfrm>
            <a:off x="341634" y="181176"/>
            <a:ext cx="433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РЕГУЛЯТОРНЫХ ИЗДЕРЖЕК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38EB8C-FCA8-43A6-BEFE-254FB8AF46CA}"/>
              </a:ext>
            </a:extLst>
          </p:cNvPr>
          <p:cNvSpPr txBox="1"/>
          <p:nvPr/>
        </p:nvSpPr>
        <p:spPr>
          <a:xfrm>
            <a:off x="335705" y="627534"/>
            <a:ext cx="78366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Упрощение таможенного регулирования</a:t>
            </a:r>
            <a:r>
              <a:rPr lang="ru-RU" sz="12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Упростить растаможивание – таможенную очистку проводить по сканам вместо оригиналов</a:t>
            </a:r>
            <a:endParaRPr lang="ru-RU" sz="1200" dirty="0">
              <a:solidFill>
                <a:srgbClr val="0070C0"/>
              </a:solidFill>
            </a:endParaRPr>
          </a:p>
          <a:p>
            <a:pPr marL="361950">
              <a:buClr>
                <a:srgbClr val="002060"/>
              </a:buClr>
              <a:buSzPct val="160000"/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</a:rPr>
              <a:t>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перечень товаров, по которым срабатывает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автовыпуск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для сокращения сроков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таможенного оформления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«зеленые коридоры и списки» для крупных производственных предприятий 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A80E32-ED13-4BAE-8C40-0D0BC5CB7609}"/>
              </a:ext>
            </a:extLst>
          </p:cNvPr>
          <p:cNvSpPr txBox="1"/>
          <p:nvPr/>
        </p:nvSpPr>
        <p:spPr>
          <a:xfrm>
            <a:off x="323528" y="2556654"/>
            <a:ext cx="78488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Экологическое регулирование:</a:t>
            </a:r>
            <a:r>
              <a:rPr lang="ru-RU" sz="1200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Отложить срок получения комплексных экологических разрешений;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Ввести возможность накопления ТКО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бесконтейнерным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способом и оплаты по фактическому объему для МСП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Пересмотреть нормативы загрязнения сточных вод, сокращение платы за негативное воздействие при отсутствии результатов контроля состава и свойств сточных вод;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Пересмотреть механизм и нормативы по загрязняющим веществам в рамках платы за негативное воздействие на окружающую среду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9582"/>
            <a:ext cx="230215" cy="230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6737"/>
            <a:ext cx="230215" cy="2302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8" y="2139324"/>
            <a:ext cx="230215" cy="2302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986665"/>
            <a:ext cx="230215" cy="2302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6" y="3430816"/>
            <a:ext cx="230215" cy="2302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6" y="3975934"/>
            <a:ext cx="230215" cy="2302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4442675"/>
            <a:ext cx="230215" cy="230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8393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4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6512B3-FB12-4362-8D5A-C39CAB9AA579}"/>
              </a:ext>
            </a:extLst>
          </p:cNvPr>
          <p:cNvSpPr txBox="1"/>
          <p:nvPr/>
        </p:nvSpPr>
        <p:spPr>
          <a:xfrm>
            <a:off x="323528" y="172123"/>
            <a:ext cx="433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РЕГУЛЯТОРНЫХ ИЗДЕРЖЕК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E1D6E4-234A-4673-8769-4C6A57384004}"/>
              </a:ext>
            </a:extLst>
          </p:cNvPr>
          <p:cNvSpPr txBox="1"/>
          <p:nvPr/>
        </p:nvSpPr>
        <p:spPr>
          <a:xfrm>
            <a:off x="339502" y="2715766"/>
            <a:ext cx="78328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транзакционных издержек</a:t>
            </a:r>
            <a:r>
              <a:rPr lang="ru-RU" sz="1200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Мораторий на расширение категорий товаров, подлежащих обязательной маркировке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Мораторий на введение обязательной регистрации выбытия розницей молочной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продукции</a:t>
            </a: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6E28D-9039-468B-B923-1A46C34B1D75}"/>
              </a:ext>
            </a:extLst>
          </p:cNvPr>
          <p:cNvSpPr txBox="1"/>
          <p:nvPr/>
        </p:nvSpPr>
        <p:spPr>
          <a:xfrm>
            <a:off x="339502" y="805230"/>
            <a:ext cx="7832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Градостроительное регулирование:</a:t>
            </a:r>
            <a:endParaRPr lang="ru-RU" sz="1200" dirty="0">
              <a:solidFill>
                <a:srgbClr val="28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</a:rPr>
              <a:t>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Замена  градостроительного плана земельного участка на выписку из Государственной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информационной системы обеспечения градостроительной деятельности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Снижение требований к проектированию и строительству неопасных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производственных объектов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1" y="1241265"/>
            <a:ext cx="230215" cy="2302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1" y="3321551"/>
            <a:ext cx="230215" cy="2302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0" y="3787127"/>
            <a:ext cx="230215" cy="2302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908D10-24DB-46D1-8891-9D1985FF3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0" y="1900410"/>
            <a:ext cx="230215" cy="230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393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0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1D6E4-234A-4673-8769-4C6A57384004}"/>
              </a:ext>
            </a:extLst>
          </p:cNvPr>
          <p:cNvSpPr txBox="1"/>
          <p:nvPr/>
        </p:nvSpPr>
        <p:spPr>
          <a:xfrm>
            <a:off x="421779" y="954553"/>
            <a:ext cx="78328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осуществления контрольных мероприятий</a:t>
            </a:r>
            <a:r>
              <a:rPr lang="ru-RU" sz="1200" dirty="0" smtClean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solidFill>
                <a:srgbClr val="28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Приостановление плановых проверок и административных расследований в соответствии с КоАП РФ</a:t>
            </a:r>
          </a:p>
          <a:p>
            <a:pPr marL="53340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Продление срока исполнения ранее выданных предписаний</a:t>
            </a:r>
          </a:p>
          <a:p>
            <a:pPr marL="53340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обязанности выносить предупреждение при первом нарушении</a:t>
            </a:r>
          </a:p>
          <a:p>
            <a:pPr marL="53340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четких критериев малозначительности правонарушения в целях прозрачности применения контрольными органами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8" y="1675918"/>
            <a:ext cx="230215" cy="230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1" y="2207756"/>
            <a:ext cx="230215" cy="230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1" y="2624486"/>
            <a:ext cx="230215" cy="230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0" y="3197905"/>
            <a:ext cx="230215" cy="230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6512B3-FB12-4362-8D5A-C39CAB9AA579}"/>
              </a:ext>
            </a:extLst>
          </p:cNvPr>
          <p:cNvSpPr txBox="1"/>
          <p:nvPr/>
        </p:nvSpPr>
        <p:spPr>
          <a:xfrm>
            <a:off x="323528" y="172123"/>
            <a:ext cx="433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РЕГУЛЯТОРНЫХ ИЗДЕРЖЕК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393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6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5B0E56-0F26-4538-84B9-EA95334D7479}"/>
              </a:ext>
            </a:extLst>
          </p:cNvPr>
          <p:cNvSpPr txBox="1"/>
          <p:nvPr/>
        </p:nvSpPr>
        <p:spPr>
          <a:xfrm>
            <a:off x="368376" y="792095"/>
            <a:ext cx="851307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финансированию и снижение издержек</a:t>
            </a:r>
            <a:r>
              <a:rPr lang="ru-RU" sz="1400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/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9525">
              <a:tabLst>
                <a:tab pos="533400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объемов займов промышленности на внедрение отечественного  ПО за счет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докапитализации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регионального и федерального Фондов развития промышленности</a:t>
            </a:r>
          </a:p>
          <a:p>
            <a:pPr marL="542925" indent="-9525">
              <a:tabLst>
                <a:tab pos="533400" algn="l"/>
              </a:tabLs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9525">
              <a:tabLst>
                <a:tab pos="533400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совместно с Федеральным фондом развития промышленности  </a:t>
            </a:r>
          </a:p>
          <a:p>
            <a:pPr marL="542925" indent="-9525">
              <a:tabLst>
                <a:tab pos="533400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займа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 капитальное строительство промышленным предприятиям из  </a:t>
            </a:r>
          </a:p>
          <a:p>
            <a:pPr marL="542925" indent="-9525">
              <a:tabLst>
                <a:tab pos="533400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  <a:p>
            <a:pPr marL="542925" indent="-9525">
              <a:tabLst>
                <a:tab pos="533400" algn="l"/>
              </a:tabLst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9525">
              <a:tabLst>
                <a:tab pos="533400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аренды коммерческих помещений для размещения </a:t>
            </a:r>
          </a:p>
          <a:p>
            <a:pPr marL="542925" indent="-9525">
              <a:tabLst>
                <a:tab pos="533400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малого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производственного бизнеса с целью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9525">
              <a:tabLst>
                <a:tab pos="533400" algn="l"/>
              </a:tabLs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9525">
              <a:tabLst>
                <a:tab pos="533400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Направить разъяснения о нераспространении особого порядка совершения резидентами сделок по предоставлению кредитов и займов организациями с иностранным капиталом (Указ Президента РФ от 01.03.2022 № 81)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банковское кредитование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72893-08F2-4CB4-8805-1E2D9E1838EB}"/>
              </a:ext>
            </a:extLst>
          </p:cNvPr>
          <p:cNvSpPr txBox="1"/>
          <p:nvPr/>
        </p:nvSpPr>
        <p:spPr>
          <a:xfrm>
            <a:off x="368377" y="175659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0" y="1982925"/>
            <a:ext cx="353591" cy="3535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3" y="1311342"/>
            <a:ext cx="353591" cy="3535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0" y="2772412"/>
            <a:ext cx="353591" cy="353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0" y="3607293"/>
            <a:ext cx="353591" cy="353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393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1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13B72F-CE31-4ED0-8CCD-6C0C918FC58D}"/>
              </a:ext>
            </a:extLst>
          </p:cNvPr>
          <p:cNvSpPr txBox="1"/>
          <p:nvPr/>
        </p:nvSpPr>
        <p:spPr>
          <a:xfrm>
            <a:off x="395533" y="678256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экспорта</a:t>
            </a:r>
            <a:r>
              <a:rPr lang="ru-RU" sz="12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размера и объемов субсидирования транспортных расходов экспортерам</a:t>
            </a: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стоимостного лимита Центра поддержки экспорта </a:t>
            </a: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расчете на 1 меру поддержки экспортеру</a:t>
            </a:r>
          </a:p>
          <a:p>
            <a:pPr marL="542925"/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b="1" dirty="0" smtClean="0">
              <a:solidFill>
                <a:srgbClr val="28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ЛПК</a:t>
            </a:r>
            <a:r>
              <a:rPr lang="ru-RU" sz="12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Введение отсрочки предприятиям лесопереработки по арендной плате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лесных участков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Временная отмена ограничений экспорта товаров ЛПК: (ДСП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(OSB)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щепы,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стружки,  доски грубо-обработанной до 1 м</a:t>
            </a: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72893-08F2-4CB4-8805-1E2D9E1838EB}"/>
              </a:ext>
            </a:extLst>
          </p:cNvPr>
          <p:cNvSpPr txBox="1"/>
          <p:nvPr/>
        </p:nvSpPr>
        <p:spPr>
          <a:xfrm>
            <a:off x="368377" y="175659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1334108"/>
            <a:ext cx="353591" cy="3535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1995670"/>
            <a:ext cx="353591" cy="3535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2" y="3279830"/>
            <a:ext cx="353591" cy="3535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A1C035-8045-495A-A386-2AB9EEE7C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1" y="3964202"/>
            <a:ext cx="353591" cy="353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393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4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0737B5-D473-4AC9-9609-5190024DF536}"/>
              </a:ext>
            </a:extLst>
          </p:cNvPr>
          <p:cNvSpPr txBox="1"/>
          <p:nvPr/>
        </p:nvSpPr>
        <p:spPr>
          <a:xfrm>
            <a:off x="395536" y="1052032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72893-08F2-4CB4-8805-1E2D9E1838EB}"/>
              </a:ext>
            </a:extLst>
          </p:cNvPr>
          <p:cNvSpPr txBox="1"/>
          <p:nvPr/>
        </p:nvSpPr>
        <p:spPr>
          <a:xfrm>
            <a:off x="368377" y="171941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7" y="1333955"/>
            <a:ext cx="288459" cy="288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9" y="792514"/>
            <a:ext cx="288459" cy="2884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7" y="1971125"/>
            <a:ext cx="288459" cy="2884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8F4CF0-BF4D-4EF5-9601-7DA600FC4BD9}"/>
              </a:ext>
            </a:extLst>
          </p:cNvPr>
          <p:cNvSpPr/>
          <p:nvPr/>
        </p:nvSpPr>
        <p:spPr>
          <a:xfrm>
            <a:off x="874059" y="777467"/>
            <a:ext cx="739588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Ввести федеральное субсидирование транспортных расходов на критический импорт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Ввести предоставление инвестиционного налогового вычета для проектов по импортозамещению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Временно снизить импортные пошлины для сырьевых товаров, технологических материалов, комплектующих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целях расширения перечня проектов поддерживаемых льготными займами, увеличить бюджет льготных займов ФРП на импортозамещение производственного оборудования, оснастки, высокотехнологичных материалов, снизить ставки займа на эти цели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Введение системы грантов на импортозамещение производственного оборудования, оснастки, высокотехнологичных материалов с компенсацией до 80% стоимости первых изделий в серии в случае достижения показателей работы импортного аналога при существенно меньшей цене местного образца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D5D36C-B93F-4433-9DC4-11321A85D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7" y="3894947"/>
            <a:ext cx="288459" cy="2884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00BC518-B301-49DF-A540-890DEDBBE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6" y="2815347"/>
            <a:ext cx="288459" cy="288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8393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3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0737B5-D473-4AC9-9609-5190024DF536}"/>
              </a:ext>
            </a:extLst>
          </p:cNvPr>
          <p:cNvSpPr txBox="1"/>
          <p:nvPr/>
        </p:nvSpPr>
        <p:spPr>
          <a:xfrm>
            <a:off x="395536" y="1052032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72893-08F2-4CB4-8805-1E2D9E1838EB}"/>
              </a:ext>
            </a:extLst>
          </p:cNvPr>
          <p:cNvSpPr txBox="1"/>
          <p:nvPr/>
        </p:nvSpPr>
        <p:spPr>
          <a:xfrm>
            <a:off x="368377" y="175739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8F4CF0-BF4D-4EF5-9601-7DA600FC4BD9}"/>
              </a:ext>
            </a:extLst>
          </p:cNvPr>
          <p:cNvSpPr/>
          <p:nvPr/>
        </p:nvSpPr>
        <p:spPr>
          <a:xfrm>
            <a:off x="882639" y="1028224"/>
            <a:ext cx="739588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возможности перевода части льготного займа ФРП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 в грант при демонстрации роста выпуска, занятости, зарплат и налоговых отчислений по результатам проекта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субсидии на величину процентов по льготному займу ФРП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 в случае достижения целевых показателей по результатам проекта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возможность использовать высвобождаемые средства государственного долга региона на строительство производственной инфраструктуры без привязки к конкретному инвестиционному проекту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2" y="1453042"/>
            <a:ext cx="353591" cy="353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2" y="2407515"/>
            <a:ext cx="353591" cy="3535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2" y="3388947"/>
            <a:ext cx="353591" cy="353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8393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7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C0CA16-E7F9-4E2E-B0E6-4FA5C365AD0A}"/>
              </a:ext>
            </a:extLst>
          </p:cNvPr>
          <p:cNvSpPr txBox="1"/>
          <p:nvPr/>
        </p:nvSpPr>
        <p:spPr>
          <a:xfrm>
            <a:off x="1012187" y="818136"/>
            <a:ext cx="72728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правила использования средств Фонда капитального ремонта в части возможности их расходования для поэтапного ремонта зданий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существующий порядок авансирования работ по капитальному ремонту жилого фонда со стороны областного Фонда капитального ремонта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установленный порядок пересмотра Региональной программы капитального ремонта в многоквартирных домах, не реже одного раза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квартал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заключение прямых договоров на поставку строительных материалов по государственным контрактам на  социальные объекты напрямую с российскими производителями в целях отпуска по льготной стоимости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456434" y="2997200"/>
            <a:ext cx="17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72893-08F2-4CB4-8805-1E2D9E1838EB}"/>
              </a:ext>
            </a:extLst>
          </p:cNvPr>
          <p:cNvSpPr txBox="1"/>
          <p:nvPr/>
        </p:nvSpPr>
        <p:spPr>
          <a:xfrm>
            <a:off x="355404" y="184035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СТРОИТЕЛЬНАЯ ОТРАСЛЬ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" y="1159908"/>
            <a:ext cx="288459" cy="288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3" y="3580201"/>
            <a:ext cx="288459" cy="2884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9D4C4C-BA1F-466B-960C-D70E313C4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3" y="1884444"/>
            <a:ext cx="288459" cy="2884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E4BFE4-E21E-4957-B104-D6582B692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0" y="2708741"/>
            <a:ext cx="288459" cy="288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185BEE-4914-4846-83DE-888143D5713E}"/>
              </a:ext>
            </a:extLst>
          </p:cNvPr>
          <p:cNvSpPr txBox="1"/>
          <p:nvPr/>
        </p:nvSpPr>
        <p:spPr>
          <a:xfrm>
            <a:off x="5790578" y="4854731"/>
            <a:ext cx="32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393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2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1246</Words>
  <Application>Microsoft Office PowerPoint</Application>
  <PresentationFormat>Экран (16:9)</PresentationFormat>
  <Paragraphs>266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</vt:lpstr>
      <vt:lpstr>Tahoma</vt:lpstr>
      <vt:lpstr>Тема Office</vt:lpstr>
      <vt:lpstr>Меры поддержки устойчивого развития экономики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УСТОЙЧИВОСТЬ СИСТЕМООБРАЗУЮЩИХ ОРГАНИЗАЦИЙ</vt:lpstr>
      <vt:lpstr>УСТОЙЧИВОСТЬ СИСТЕМООБРАЗУЮЩИХ ОРГАНИЗАЦИЙ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 устойчивого развития экономики</dc:title>
  <dc:creator>Юлия</dc:creator>
  <cp:lastModifiedBy>user</cp:lastModifiedBy>
  <cp:revision>47</cp:revision>
  <cp:lastPrinted>2022-03-07T15:14:36Z</cp:lastPrinted>
  <dcterms:modified xsi:type="dcterms:W3CDTF">2022-03-09T12:40:45Z</dcterms:modified>
</cp:coreProperties>
</file>